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43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48564"/>
            <a:ext cx="7477601" cy="2777490"/>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Crime Hotspot Mapping &amp; Behavioural Analysis Interface for Law Enforcement</a:t>
            </a:r>
            <a:endParaRPr lang="en-US" sz="4374" dirty="0"/>
          </a:p>
        </p:txBody>
      </p:sp>
      <p:sp>
        <p:nvSpPr>
          <p:cNvPr id="6" name="Text 2"/>
          <p:cNvSpPr/>
          <p:nvPr/>
        </p:nvSpPr>
        <p:spPr>
          <a:xfrm>
            <a:off x="833199" y="4959310"/>
            <a:ext cx="7477601"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This revolutionary interface combines crime hotspot mapping with advanced behavioral analysis to provide law enforcement with crucial insights into criminal activities. By leveraging cutting-edge technologies, it offers a comprehensive approach to crime prevention and intervention.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839039"/>
            <a:ext cx="7351157"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Conclusion and Next Steps</a:t>
            </a:r>
            <a:endParaRPr lang="en-US" sz="4374" dirty="0"/>
          </a:p>
        </p:txBody>
      </p:sp>
      <p:sp>
        <p:nvSpPr>
          <p:cNvPr id="6" name="Shape 2"/>
          <p:cNvSpPr/>
          <p:nvPr/>
        </p:nvSpPr>
        <p:spPr>
          <a:xfrm>
            <a:off x="4490799" y="2866668"/>
            <a:ext cx="4542115" cy="2006203"/>
          </a:xfrm>
          <a:prstGeom prst="roundRect">
            <a:avLst>
              <a:gd name="adj" fmla="val 4984"/>
            </a:avLst>
          </a:prstGeom>
          <a:solidFill>
            <a:srgbClr val="542C49"/>
          </a:solidFill>
          <a:ln w="7620">
            <a:solidFill>
              <a:srgbClr val="6D4562"/>
            </a:solidFill>
            <a:prstDash val="solid"/>
          </a:ln>
        </p:spPr>
      </p:sp>
      <p:sp>
        <p:nvSpPr>
          <p:cNvPr id="7" name="Text 3"/>
          <p:cNvSpPr/>
          <p:nvPr/>
        </p:nvSpPr>
        <p:spPr>
          <a:xfrm>
            <a:off x="4720590" y="3096458"/>
            <a:ext cx="2911793"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Future Enhancements</a:t>
            </a:r>
            <a:endParaRPr lang="en-US" sz="2187" dirty="0"/>
          </a:p>
        </p:txBody>
      </p:sp>
      <p:sp>
        <p:nvSpPr>
          <p:cNvPr id="8" name="Text 4"/>
          <p:cNvSpPr/>
          <p:nvPr/>
        </p:nvSpPr>
        <p:spPr>
          <a:xfrm>
            <a:off x="4720590" y="3576876"/>
            <a:ext cx="4082534"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Continuing to develop and refine the interface to address evolving crime patterns.</a:t>
            </a:r>
            <a:endParaRPr lang="en-US" sz="1750" dirty="0"/>
          </a:p>
        </p:txBody>
      </p:sp>
      <p:sp>
        <p:nvSpPr>
          <p:cNvPr id="9" name="Shape 5"/>
          <p:cNvSpPr/>
          <p:nvPr/>
        </p:nvSpPr>
        <p:spPr>
          <a:xfrm>
            <a:off x="9255085" y="2866668"/>
            <a:ext cx="4542115" cy="2006203"/>
          </a:xfrm>
          <a:prstGeom prst="roundRect">
            <a:avLst>
              <a:gd name="adj" fmla="val 4984"/>
            </a:avLst>
          </a:prstGeom>
          <a:solidFill>
            <a:srgbClr val="542C49"/>
          </a:solidFill>
          <a:ln w="7620">
            <a:solidFill>
              <a:srgbClr val="6D4562"/>
            </a:solidFill>
            <a:prstDash val="solid"/>
          </a:ln>
        </p:spPr>
      </p:sp>
      <p:sp>
        <p:nvSpPr>
          <p:cNvPr id="10" name="Text 6"/>
          <p:cNvSpPr/>
          <p:nvPr/>
        </p:nvSpPr>
        <p:spPr>
          <a:xfrm>
            <a:off x="9484876" y="3096458"/>
            <a:ext cx="3045023"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Global Implementation</a:t>
            </a:r>
            <a:endParaRPr lang="en-US" sz="2187" dirty="0"/>
          </a:p>
        </p:txBody>
      </p:sp>
      <p:sp>
        <p:nvSpPr>
          <p:cNvPr id="11" name="Text 7"/>
          <p:cNvSpPr/>
          <p:nvPr/>
        </p:nvSpPr>
        <p:spPr>
          <a:xfrm>
            <a:off x="9484876" y="3576876"/>
            <a:ext cx="4082534"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Exploring opportunities to extend the solution's benefits to law enforcement agencies globally.</a:t>
            </a:r>
            <a:endParaRPr lang="en-US" sz="1750" dirty="0"/>
          </a:p>
        </p:txBody>
      </p:sp>
      <p:sp>
        <p:nvSpPr>
          <p:cNvPr id="12" name="Shape 8"/>
          <p:cNvSpPr/>
          <p:nvPr/>
        </p:nvSpPr>
        <p:spPr>
          <a:xfrm>
            <a:off x="4490799" y="5095042"/>
            <a:ext cx="9306401" cy="1295400"/>
          </a:xfrm>
          <a:prstGeom prst="roundRect">
            <a:avLst>
              <a:gd name="adj" fmla="val 7719"/>
            </a:avLst>
          </a:prstGeom>
          <a:solidFill>
            <a:srgbClr val="542C49"/>
          </a:solidFill>
          <a:ln w="7620">
            <a:solidFill>
              <a:srgbClr val="6D4562"/>
            </a:solidFill>
            <a:prstDash val="solid"/>
          </a:ln>
        </p:spPr>
      </p:sp>
      <p:sp>
        <p:nvSpPr>
          <p:cNvPr id="13" name="Text 9"/>
          <p:cNvSpPr/>
          <p:nvPr/>
        </p:nvSpPr>
        <p:spPr>
          <a:xfrm>
            <a:off x="4720590" y="5324832"/>
            <a:ext cx="3338513"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Community Engagement</a:t>
            </a:r>
            <a:endParaRPr lang="en-US" sz="2187" dirty="0"/>
          </a:p>
        </p:txBody>
      </p:sp>
      <p:sp>
        <p:nvSpPr>
          <p:cNvPr id="14" name="Text 10"/>
          <p:cNvSpPr/>
          <p:nvPr/>
        </p:nvSpPr>
        <p:spPr>
          <a:xfrm>
            <a:off x="4720590" y="5805249"/>
            <a:ext cx="8846820"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Enhancing community involvement and partnerships for sustainable crime prevention efforts.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120628"/>
            <a:ext cx="444388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Member Name:</a:t>
            </a:r>
            <a:endParaRPr lang="en-US" sz="4374" dirty="0"/>
          </a:p>
        </p:txBody>
      </p:sp>
      <p:sp>
        <p:nvSpPr>
          <p:cNvPr id="6" name="Text 2"/>
          <p:cNvSpPr/>
          <p:nvPr/>
        </p:nvSpPr>
        <p:spPr>
          <a:xfrm>
            <a:off x="833199" y="4148257"/>
            <a:ext cx="7477601"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1.Chauhan Jaivik Vikasbhai (Leader)</a:t>
            </a:r>
            <a:endParaRPr lang="en-US" sz="1750" dirty="0"/>
          </a:p>
        </p:txBody>
      </p:sp>
      <p:sp>
        <p:nvSpPr>
          <p:cNvPr id="7" name="Text 3"/>
          <p:cNvSpPr/>
          <p:nvPr/>
        </p:nvSpPr>
        <p:spPr>
          <a:xfrm>
            <a:off x="833199" y="4753570"/>
            <a:ext cx="7477601"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2.Manani Rashmi Ashokbhai(Member)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458516"/>
            <a:ext cx="5070515"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Solution Approach</a:t>
            </a:r>
            <a:endParaRPr lang="en-US" sz="4374" dirty="0"/>
          </a:p>
        </p:txBody>
      </p:sp>
      <p:sp>
        <p:nvSpPr>
          <p:cNvPr id="6" name="Shape 2"/>
          <p:cNvSpPr/>
          <p:nvPr/>
        </p:nvSpPr>
        <p:spPr>
          <a:xfrm>
            <a:off x="4801910" y="2486144"/>
            <a:ext cx="44410" cy="4284821"/>
          </a:xfrm>
          <a:prstGeom prst="roundRect">
            <a:avLst>
              <a:gd name="adj" fmla="val 225151"/>
            </a:avLst>
          </a:prstGeom>
          <a:solidFill>
            <a:srgbClr val="6D4562"/>
          </a:solidFill>
          <a:ln/>
        </p:spPr>
      </p:sp>
      <p:sp>
        <p:nvSpPr>
          <p:cNvPr id="7" name="Shape 3"/>
          <p:cNvSpPr/>
          <p:nvPr/>
        </p:nvSpPr>
        <p:spPr>
          <a:xfrm>
            <a:off x="4574084" y="2659737"/>
            <a:ext cx="499943" cy="499943"/>
          </a:xfrm>
          <a:prstGeom prst="roundRect">
            <a:avLst>
              <a:gd name="adj" fmla="val 20000"/>
            </a:avLst>
          </a:prstGeom>
          <a:solidFill>
            <a:srgbClr val="542C49"/>
          </a:solidFill>
          <a:ln w="7620">
            <a:solidFill>
              <a:srgbClr val="6D4562"/>
            </a:solidFill>
            <a:prstDash val="solid"/>
          </a:ln>
        </p:spPr>
      </p:sp>
      <p:sp>
        <p:nvSpPr>
          <p:cNvPr id="8" name="Text 4"/>
          <p:cNvSpPr/>
          <p:nvPr/>
        </p:nvSpPr>
        <p:spPr>
          <a:xfrm>
            <a:off x="4761726" y="2701409"/>
            <a:ext cx="1246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9" name="Text 5"/>
          <p:cNvSpPr/>
          <p:nvPr/>
        </p:nvSpPr>
        <p:spPr>
          <a:xfrm>
            <a:off x="5268397" y="2708315"/>
            <a:ext cx="2221944"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Data Collection</a:t>
            </a:r>
            <a:endParaRPr lang="en-US" sz="2187" dirty="0"/>
          </a:p>
        </p:txBody>
      </p:sp>
      <p:sp>
        <p:nvSpPr>
          <p:cNvPr id="10" name="Text 6"/>
          <p:cNvSpPr/>
          <p:nvPr/>
        </p:nvSpPr>
        <p:spPr>
          <a:xfrm>
            <a:off x="5268397" y="3188732"/>
            <a:ext cx="8528804"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Collecting and analyzing historical crime data to identify patterns and hotspots.</a:t>
            </a:r>
            <a:endParaRPr lang="en-US" sz="1750" dirty="0"/>
          </a:p>
        </p:txBody>
      </p:sp>
      <p:sp>
        <p:nvSpPr>
          <p:cNvPr id="11" name="Shape 7"/>
          <p:cNvSpPr/>
          <p:nvPr/>
        </p:nvSpPr>
        <p:spPr>
          <a:xfrm>
            <a:off x="4574084" y="4162068"/>
            <a:ext cx="499943" cy="499943"/>
          </a:xfrm>
          <a:prstGeom prst="roundRect">
            <a:avLst>
              <a:gd name="adj" fmla="val 20000"/>
            </a:avLst>
          </a:prstGeom>
          <a:solidFill>
            <a:srgbClr val="542C49"/>
          </a:solidFill>
          <a:ln w="7620">
            <a:solidFill>
              <a:srgbClr val="6D4562"/>
            </a:solidFill>
            <a:prstDash val="solid"/>
          </a:ln>
        </p:spPr>
      </p:sp>
      <p:sp>
        <p:nvSpPr>
          <p:cNvPr id="12" name="Text 8"/>
          <p:cNvSpPr/>
          <p:nvPr/>
        </p:nvSpPr>
        <p:spPr>
          <a:xfrm>
            <a:off x="4726484" y="4203740"/>
            <a:ext cx="195024"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3" name="Text 9"/>
          <p:cNvSpPr/>
          <p:nvPr/>
        </p:nvSpPr>
        <p:spPr>
          <a:xfrm>
            <a:off x="5268397" y="4210645"/>
            <a:ext cx="2625804"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Behavioral Profiling</a:t>
            </a:r>
            <a:endParaRPr lang="en-US" sz="2187" dirty="0"/>
          </a:p>
        </p:txBody>
      </p:sp>
      <p:sp>
        <p:nvSpPr>
          <p:cNvPr id="14" name="Text 10"/>
          <p:cNvSpPr/>
          <p:nvPr/>
        </p:nvSpPr>
        <p:spPr>
          <a:xfrm>
            <a:off x="5268397" y="4691063"/>
            <a:ext cx="8528804"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Utilizing advanced profiling techniques to understand criminal behavior and trends.</a:t>
            </a:r>
            <a:endParaRPr lang="en-US" sz="1750" dirty="0"/>
          </a:p>
        </p:txBody>
      </p:sp>
      <p:sp>
        <p:nvSpPr>
          <p:cNvPr id="15" name="Shape 11"/>
          <p:cNvSpPr/>
          <p:nvPr/>
        </p:nvSpPr>
        <p:spPr>
          <a:xfrm>
            <a:off x="4574084" y="5664398"/>
            <a:ext cx="499943" cy="499943"/>
          </a:xfrm>
          <a:prstGeom prst="roundRect">
            <a:avLst>
              <a:gd name="adj" fmla="val 20000"/>
            </a:avLst>
          </a:prstGeom>
          <a:solidFill>
            <a:srgbClr val="542C49"/>
          </a:solidFill>
          <a:ln w="7620">
            <a:solidFill>
              <a:srgbClr val="6D4562"/>
            </a:solidFill>
            <a:prstDash val="solid"/>
          </a:ln>
        </p:spPr>
      </p:sp>
      <p:sp>
        <p:nvSpPr>
          <p:cNvPr id="16" name="Text 12"/>
          <p:cNvSpPr/>
          <p:nvPr/>
        </p:nvSpPr>
        <p:spPr>
          <a:xfrm>
            <a:off x="4727317" y="5706070"/>
            <a:ext cx="193358" cy="416481"/>
          </a:xfrm>
          <a:prstGeom prst="rect">
            <a:avLst/>
          </a:prstGeom>
          <a:noFill/>
          <a:ln/>
        </p:spPr>
        <p:txBody>
          <a:bodyPr wrap="none" rtlCol="0" anchor="t"/>
          <a:lstStyle/>
          <a:p>
            <a:pPr marL="0" indent="0" algn="ctr">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7" name="Text 13"/>
          <p:cNvSpPr/>
          <p:nvPr/>
        </p:nvSpPr>
        <p:spPr>
          <a:xfrm>
            <a:off x="5268397" y="5712976"/>
            <a:ext cx="2712958" cy="347186"/>
          </a:xfrm>
          <a:prstGeom prst="rect">
            <a:avLst/>
          </a:prstGeom>
          <a:noFill/>
          <a:ln/>
        </p:spPr>
        <p:txBody>
          <a:bodyPr wrap="none" rtlCol="0" anchor="t"/>
          <a:lstStyle/>
          <a:p>
            <a:pPr marL="0" indent="0" algn="l">
              <a:lnSpc>
                <a:spcPts val="2734"/>
              </a:lnSpc>
              <a:buNone/>
            </a:pPr>
            <a:r>
              <a:rPr lang="en-US" sz="2187" dirty="0">
                <a:solidFill>
                  <a:srgbClr val="DAD8E9"/>
                </a:solidFill>
                <a:latin typeface="Prompt" pitchFamily="34" charset="0"/>
                <a:ea typeface="Prompt" pitchFamily="34" charset="-122"/>
                <a:cs typeface="Prompt" pitchFamily="34" charset="-120"/>
              </a:rPr>
              <a:t>Predictive Modeling</a:t>
            </a:r>
            <a:endParaRPr lang="en-US" sz="2187" dirty="0"/>
          </a:p>
        </p:txBody>
      </p:sp>
      <p:sp>
        <p:nvSpPr>
          <p:cNvPr id="18" name="Text 14"/>
          <p:cNvSpPr/>
          <p:nvPr/>
        </p:nvSpPr>
        <p:spPr>
          <a:xfrm>
            <a:off x="5268397" y="6193393"/>
            <a:ext cx="8528804" cy="355402"/>
          </a:xfrm>
          <a:prstGeom prst="rect">
            <a:avLst/>
          </a:prstGeom>
          <a:noFill/>
          <a:ln/>
        </p:spPr>
        <p:txBody>
          <a:bodyPr wrap="non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Developing predictive models to anticipate and prevent future criminal activities.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B0C23">
              <a:alpha val="75000"/>
            </a:srgbClr>
          </a:solidFill>
          <a:ln/>
        </p:spPr>
      </p:sp>
      <p:sp>
        <p:nvSpPr>
          <p:cNvPr id="4" name="Text 1"/>
          <p:cNvSpPr/>
          <p:nvPr/>
        </p:nvSpPr>
        <p:spPr>
          <a:xfrm>
            <a:off x="3576399" y="486966"/>
            <a:ext cx="3541990" cy="553403"/>
          </a:xfrm>
          <a:prstGeom prst="rect">
            <a:avLst/>
          </a:prstGeom>
          <a:noFill/>
          <a:ln/>
        </p:spPr>
        <p:txBody>
          <a:bodyPr wrap="none" rtlCol="0" anchor="t"/>
          <a:lstStyle/>
          <a:p>
            <a:pPr marL="0" indent="0">
              <a:lnSpc>
                <a:spcPts val="4358"/>
              </a:lnSpc>
              <a:buNone/>
            </a:pPr>
            <a:r>
              <a:rPr lang="en-US" sz="3486" dirty="0">
                <a:solidFill>
                  <a:srgbClr val="C6BFEE"/>
                </a:solidFill>
                <a:latin typeface="Prompt" pitchFamily="34" charset="0"/>
                <a:ea typeface="Prompt" pitchFamily="34" charset="-122"/>
                <a:cs typeface="Prompt" pitchFamily="34" charset="-120"/>
              </a:rPr>
              <a:t>Advantages</a:t>
            </a:r>
            <a:endParaRPr lang="en-US" sz="3486" dirty="0"/>
          </a:p>
        </p:txBody>
      </p:sp>
      <p:sp>
        <p:nvSpPr>
          <p:cNvPr id="5" name="Shape 2"/>
          <p:cNvSpPr/>
          <p:nvPr/>
        </p:nvSpPr>
        <p:spPr>
          <a:xfrm>
            <a:off x="3576399" y="1532811"/>
            <a:ext cx="398383" cy="398383"/>
          </a:xfrm>
          <a:prstGeom prst="roundRect">
            <a:avLst>
              <a:gd name="adj" fmla="val 20005"/>
            </a:avLst>
          </a:prstGeom>
          <a:solidFill>
            <a:srgbClr val="542C49"/>
          </a:solidFill>
          <a:ln w="7620">
            <a:solidFill>
              <a:srgbClr val="6D4562"/>
            </a:solidFill>
            <a:prstDash val="solid"/>
          </a:ln>
        </p:spPr>
      </p:sp>
      <p:sp>
        <p:nvSpPr>
          <p:cNvPr id="6" name="Text 3"/>
          <p:cNvSpPr/>
          <p:nvPr/>
        </p:nvSpPr>
        <p:spPr>
          <a:xfrm>
            <a:off x="3725823" y="1566029"/>
            <a:ext cx="99417" cy="331946"/>
          </a:xfrm>
          <a:prstGeom prst="rect">
            <a:avLst/>
          </a:prstGeom>
          <a:noFill/>
          <a:ln/>
        </p:spPr>
        <p:txBody>
          <a:bodyPr wrap="none" rtlCol="0" anchor="t"/>
          <a:lstStyle/>
          <a:p>
            <a:pPr marL="0" indent="0" algn="ctr">
              <a:lnSpc>
                <a:spcPts val="2615"/>
              </a:lnSpc>
              <a:buNone/>
            </a:pPr>
            <a:r>
              <a:rPr lang="en-US" sz="2092" dirty="0">
                <a:solidFill>
                  <a:srgbClr val="DAD8E9"/>
                </a:solidFill>
                <a:latin typeface="Prompt" pitchFamily="34" charset="0"/>
                <a:ea typeface="Prompt" pitchFamily="34" charset="-122"/>
                <a:cs typeface="Prompt" pitchFamily="34" charset="-120"/>
              </a:rPr>
              <a:t>1</a:t>
            </a:r>
            <a:endParaRPr lang="en-US" sz="2092" dirty="0"/>
          </a:p>
        </p:txBody>
      </p:sp>
      <p:sp>
        <p:nvSpPr>
          <p:cNvPr id="7" name="Text 4"/>
          <p:cNvSpPr/>
          <p:nvPr/>
        </p:nvSpPr>
        <p:spPr>
          <a:xfrm>
            <a:off x="4151828" y="1593652"/>
            <a:ext cx="3074908" cy="553164"/>
          </a:xfrm>
          <a:prstGeom prst="rect">
            <a:avLst/>
          </a:prstGeom>
          <a:noFill/>
          <a:ln/>
        </p:spPr>
        <p:txBody>
          <a:bodyPr wrap="square" rtlCol="0" anchor="t"/>
          <a:lstStyle/>
          <a:p>
            <a:pPr marL="0" indent="0">
              <a:lnSpc>
                <a:spcPts val="2179"/>
              </a:lnSpc>
              <a:buNone/>
            </a:pPr>
            <a:r>
              <a:rPr lang="en-US" sz="1743" dirty="0">
                <a:solidFill>
                  <a:srgbClr val="DAD8E9"/>
                </a:solidFill>
                <a:latin typeface="Prompt" pitchFamily="34" charset="0"/>
                <a:ea typeface="Prompt" pitchFamily="34" charset="-122"/>
                <a:cs typeface="Prompt" pitchFamily="34" charset="-120"/>
              </a:rPr>
              <a:t>Improved Crime Data Management</a:t>
            </a:r>
            <a:endParaRPr lang="en-US" sz="1743" dirty="0"/>
          </a:p>
        </p:txBody>
      </p:sp>
      <p:sp>
        <p:nvSpPr>
          <p:cNvPr id="8" name="Text 5"/>
          <p:cNvSpPr/>
          <p:nvPr/>
        </p:nvSpPr>
        <p:spPr>
          <a:xfrm>
            <a:off x="4151828" y="2253020"/>
            <a:ext cx="3074908" cy="1416248"/>
          </a:xfrm>
          <a:prstGeom prst="rect">
            <a:avLst/>
          </a:prstGeom>
          <a:noFill/>
          <a:ln/>
        </p:spPr>
        <p:txBody>
          <a:bodyPr wrap="square" rtlCol="0" anchor="t"/>
          <a:lstStyle/>
          <a:p>
            <a:pPr marL="0" indent="0">
              <a:lnSpc>
                <a:spcPts val="2231"/>
              </a:lnSpc>
              <a:buNone/>
            </a:pPr>
            <a:r>
              <a:rPr lang="en-US" sz="1395" dirty="0">
                <a:solidFill>
                  <a:srgbClr val="DAD8E9"/>
                </a:solidFill>
                <a:latin typeface="Mukta" pitchFamily="34" charset="0"/>
                <a:ea typeface="Mukta" pitchFamily="34" charset="-122"/>
                <a:cs typeface="Mukta" pitchFamily="34" charset="-120"/>
              </a:rPr>
              <a:t>Streamlines recording, storing, and accessing FIR data. Reduces manual effort and minimizes data inaccuracies or loss. Ensures critical information is readily available for law enforcement agencies.</a:t>
            </a:r>
            <a:endParaRPr lang="en-US" sz="1395" dirty="0"/>
          </a:p>
        </p:txBody>
      </p:sp>
      <p:sp>
        <p:nvSpPr>
          <p:cNvPr id="9" name="Shape 6"/>
          <p:cNvSpPr/>
          <p:nvPr/>
        </p:nvSpPr>
        <p:spPr>
          <a:xfrm>
            <a:off x="7403783" y="1532811"/>
            <a:ext cx="398383" cy="398383"/>
          </a:xfrm>
          <a:prstGeom prst="roundRect">
            <a:avLst>
              <a:gd name="adj" fmla="val 20005"/>
            </a:avLst>
          </a:prstGeom>
          <a:solidFill>
            <a:srgbClr val="542C49"/>
          </a:solidFill>
          <a:ln w="7620">
            <a:solidFill>
              <a:srgbClr val="6D4562"/>
            </a:solidFill>
            <a:prstDash val="solid"/>
          </a:ln>
        </p:spPr>
      </p:sp>
      <p:sp>
        <p:nvSpPr>
          <p:cNvPr id="10" name="Text 7"/>
          <p:cNvSpPr/>
          <p:nvPr/>
        </p:nvSpPr>
        <p:spPr>
          <a:xfrm>
            <a:off x="7525226" y="1566029"/>
            <a:ext cx="155496" cy="331946"/>
          </a:xfrm>
          <a:prstGeom prst="rect">
            <a:avLst/>
          </a:prstGeom>
          <a:noFill/>
          <a:ln/>
        </p:spPr>
        <p:txBody>
          <a:bodyPr wrap="none" rtlCol="0" anchor="t"/>
          <a:lstStyle/>
          <a:p>
            <a:pPr marL="0" indent="0" algn="ctr">
              <a:lnSpc>
                <a:spcPts val="2615"/>
              </a:lnSpc>
              <a:buNone/>
            </a:pPr>
            <a:r>
              <a:rPr lang="en-US" sz="2092" dirty="0">
                <a:solidFill>
                  <a:srgbClr val="DAD8E9"/>
                </a:solidFill>
                <a:latin typeface="Prompt" pitchFamily="34" charset="0"/>
                <a:ea typeface="Prompt" pitchFamily="34" charset="-122"/>
                <a:cs typeface="Prompt" pitchFamily="34" charset="-120"/>
              </a:rPr>
              <a:t>2</a:t>
            </a:r>
            <a:endParaRPr lang="en-US" sz="2092" dirty="0"/>
          </a:p>
        </p:txBody>
      </p:sp>
      <p:sp>
        <p:nvSpPr>
          <p:cNvPr id="11" name="Text 8"/>
          <p:cNvSpPr/>
          <p:nvPr/>
        </p:nvSpPr>
        <p:spPr>
          <a:xfrm>
            <a:off x="7979212" y="1593652"/>
            <a:ext cx="3056692" cy="276582"/>
          </a:xfrm>
          <a:prstGeom prst="rect">
            <a:avLst/>
          </a:prstGeom>
          <a:noFill/>
          <a:ln/>
        </p:spPr>
        <p:txBody>
          <a:bodyPr wrap="none" rtlCol="0" anchor="t"/>
          <a:lstStyle/>
          <a:p>
            <a:pPr marL="0" indent="0">
              <a:lnSpc>
                <a:spcPts val="2179"/>
              </a:lnSpc>
              <a:buNone/>
            </a:pPr>
            <a:r>
              <a:rPr lang="en-US" sz="1743" dirty="0">
                <a:solidFill>
                  <a:srgbClr val="DAD8E9"/>
                </a:solidFill>
                <a:latin typeface="Prompt" pitchFamily="34" charset="0"/>
                <a:ea typeface="Prompt" pitchFamily="34" charset="-122"/>
                <a:cs typeface="Prompt" pitchFamily="34" charset="-120"/>
              </a:rPr>
              <a:t>Crime Hotspot Identification</a:t>
            </a:r>
            <a:endParaRPr lang="en-US" sz="1743" dirty="0"/>
          </a:p>
        </p:txBody>
      </p:sp>
      <p:sp>
        <p:nvSpPr>
          <p:cNvPr id="12" name="Text 9"/>
          <p:cNvSpPr/>
          <p:nvPr/>
        </p:nvSpPr>
        <p:spPr>
          <a:xfrm>
            <a:off x="7979212" y="1976438"/>
            <a:ext cx="3074908" cy="1699498"/>
          </a:xfrm>
          <a:prstGeom prst="rect">
            <a:avLst/>
          </a:prstGeom>
          <a:noFill/>
          <a:ln/>
        </p:spPr>
        <p:txBody>
          <a:bodyPr wrap="square" rtlCol="0" anchor="t"/>
          <a:lstStyle/>
          <a:p>
            <a:pPr marL="0" indent="0">
              <a:lnSpc>
                <a:spcPts val="2231"/>
              </a:lnSpc>
              <a:buNone/>
            </a:pPr>
            <a:r>
              <a:rPr lang="en-US" sz="1395" dirty="0">
                <a:solidFill>
                  <a:srgbClr val="DAD8E9"/>
                </a:solidFill>
                <a:latin typeface="Mukta" pitchFamily="34" charset="0"/>
                <a:ea typeface="Mukta" pitchFamily="34" charset="-122"/>
                <a:cs typeface="Mukta" pitchFamily="34" charset="-120"/>
              </a:rPr>
              <a:t>Visual representation of crime intensities aids in prioritizing high-crime areas. Enables targeted interventions for proactive crime prevention. Facilitates quicker responses to incidents, enhancing public safety.</a:t>
            </a:r>
            <a:endParaRPr lang="en-US" sz="1395" dirty="0"/>
          </a:p>
        </p:txBody>
      </p:sp>
      <p:sp>
        <p:nvSpPr>
          <p:cNvPr id="13" name="Shape 10"/>
          <p:cNvSpPr/>
          <p:nvPr/>
        </p:nvSpPr>
        <p:spPr>
          <a:xfrm>
            <a:off x="3576399" y="3991332"/>
            <a:ext cx="398383" cy="398383"/>
          </a:xfrm>
          <a:prstGeom prst="roundRect">
            <a:avLst>
              <a:gd name="adj" fmla="val 20005"/>
            </a:avLst>
          </a:prstGeom>
          <a:solidFill>
            <a:srgbClr val="542C49"/>
          </a:solidFill>
          <a:ln w="7620">
            <a:solidFill>
              <a:srgbClr val="6D4562"/>
            </a:solidFill>
            <a:prstDash val="solid"/>
          </a:ln>
        </p:spPr>
      </p:sp>
      <p:sp>
        <p:nvSpPr>
          <p:cNvPr id="14" name="Text 11"/>
          <p:cNvSpPr/>
          <p:nvPr/>
        </p:nvSpPr>
        <p:spPr>
          <a:xfrm>
            <a:off x="3698558" y="4024551"/>
            <a:ext cx="154067" cy="331946"/>
          </a:xfrm>
          <a:prstGeom prst="rect">
            <a:avLst/>
          </a:prstGeom>
          <a:noFill/>
          <a:ln/>
        </p:spPr>
        <p:txBody>
          <a:bodyPr wrap="none" rtlCol="0" anchor="t"/>
          <a:lstStyle/>
          <a:p>
            <a:pPr marL="0" indent="0" algn="ctr">
              <a:lnSpc>
                <a:spcPts val="2615"/>
              </a:lnSpc>
              <a:buNone/>
            </a:pPr>
            <a:r>
              <a:rPr lang="en-US" sz="2092" dirty="0">
                <a:solidFill>
                  <a:srgbClr val="DAD8E9"/>
                </a:solidFill>
                <a:latin typeface="Prompt" pitchFamily="34" charset="0"/>
                <a:ea typeface="Prompt" pitchFamily="34" charset="-122"/>
                <a:cs typeface="Prompt" pitchFamily="34" charset="-120"/>
              </a:rPr>
              <a:t>3</a:t>
            </a:r>
            <a:endParaRPr lang="en-US" sz="2092" dirty="0"/>
          </a:p>
        </p:txBody>
      </p:sp>
      <p:sp>
        <p:nvSpPr>
          <p:cNvPr id="15" name="Text 12"/>
          <p:cNvSpPr/>
          <p:nvPr/>
        </p:nvSpPr>
        <p:spPr>
          <a:xfrm>
            <a:off x="4151828" y="4052173"/>
            <a:ext cx="2088118" cy="276582"/>
          </a:xfrm>
          <a:prstGeom prst="rect">
            <a:avLst/>
          </a:prstGeom>
          <a:noFill/>
          <a:ln/>
        </p:spPr>
        <p:txBody>
          <a:bodyPr wrap="none" rtlCol="0" anchor="t"/>
          <a:lstStyle/>
          <a:p>
            <a:pPr marL="0" indent="0">
              <a:lnSpc>
                <a:spcPts val="2179"/>
              </a:lnSpc>
              <a:buNone/>
            </a:pPr>
            <a:r>
              <a:rPr lang="en-US" sz="1743" dirty="0">
                <a:solidFill>
                  <a:srgbClr val="DAD8E9"/>
                </a:solidFill>
                <a:latin typeface="Prompt" pitchFamily="34" charset="0"/>
                <a:ea typeface="Prompt" pitchFamily="34" charset="-122"/>
                <a:cs typeface="Prompt" pitchFamily="34" charset="-120"/>
              </a:rPr>
              <a:t>Behavioral Analysis</a:t>
            </a:r>
            <a:endParaRPr lang="en-US" sz="1743" dirty="0"/>
          </a:p>
        </p:txBody>
      </p:sp>
      <p:sp>
        <p:nvSpPr>
          <p:cNvPr id="16" name="Text 13"/>
          <p:cNvSpPr/>
          <p:nvPr/>
        </p:nvSpPr>
        <p:spPr>
          <a:xfrm>
            <a:off x="4151828" y="4434959"/>
            <a:ext cx="3074908" cy="1699498"/>
          </a:xfrm>
          <a:prstGeom prst="rect">
            <a:avLst/>
          </a:prstGeom>
          <a:noFill/>
          <a:ln/>
        </p:spPr>
        <p:txBody>
          <a:bodyPr wrap="square" rtlCol="0" anchor="t"/>
          <a:lstStyle/>
          <a:p>
            <a:pPr marL="0" indent="0">
              <a:lnSpc>
                <a:spcPts val="2231"/>
              </a:lnSpc>
              <a:buNone/>
            </a:pPr>
            <a:r>
              <a:rPr lang="en-US" sz="1395" dirty="0">
                <a:solidFill>
                  <a:srgbClr val="DAD8E9"/>
                </a:solidFill>
                <a:latin typeface="Mukta" pitchFamily="34" charset="0"/>
                <a:ea typeface="Mukta" pitchFamily="34" charset="-122"/>
                <a:cs typeface="Mukta" pitchFamily="34" charset="-120"/>
              </a:rPr>
              <a:t>Provides deeper insights into criminal behavioral patterns. Helps anticipate criminal behavior and identify modus operandi. Allows for the implementation of proactive measures to prevent future crimes.</a:t>
            </a:r>
            <a:endParaRPr lang="en-US" sz="1395" dirty="0"/>
          </a:p>
        </p:txBody>
      </p:sp>
      <p:sp>
        <p:nvSpPr>
          <p:cNvPr id="17" name="Shape 14"/>
          <p:cNvSpPr/>
          <p:nvPr/>
        </p:nvSpPr>
        <p:spPr>
          <a:xfrm>
            <a:off x="7403783" y="3991332"/>
            <a:ext cx="398383" cy="398383"/>
          </a:xfrm>
          <a:prstGeom prst="roundRect">
            <a:avLst>
              <a:gd name="adj" fmla="val 20005"/>
            </a:avLst>
          </a:prstGeom>
          <a:solidFill>
            <a:srgbClr val="542C49"/>
          </a:solidFill>
          <a:ln w="7620">
            <a:solidFill>
              <a:srgbClr val="6D4562"/>
            </a:solidFill>
            <a:prstDash val="solid"/>
          </a:ln>
        </p:spPr>
      </p:sp>
      <p:sp>
        <p:nvSpPr>
          <p:cNvPr id="18" name="Text 15"/>
          <p:cNvSpPr/>
          <p:nvPr/>
        </p:nvSpPr>
        <p:spPr>
          <a:xfrm>
            <a:off x="7522012" y="4024551"/>
            <a:ext cx="161806" cy="331946"/>
          </a:xfrm>
          <a:prstGeom prst="rect">
            <a:avLst/>
          </a:prstGeom>
          <a:noFill/>
          <a:ln/>
        </p:spPr>
        <p:txBody>
          <a:bodyPr wrap="none" rtlCol="0" anchor="t"/>
          <a:lstStyle/>
          <a:p>
            <a:pPr marL="0" indent="0" algn="ctr">
              <a:lnSpc>
                <a:spcPts val="2615"/>
              </a:lnSpc>
              <a:buNone/>
            </a:pPr>
            <a:r>
              <a:rPr lang="en-US" sz="2092" dirty="0">
                <a:solidFill>
                  <a:srgbClr val="DAD8E9"/>
                </a:solidFill>
                <a:latin typeface="Prompt" pitchFamily="34" charset="0"/>
                <a:ea typeface="Prompt" pitchFamily="34" charset="-122"/>
                <a:cs typeface="Prompt" pitchFamily="34" charset="-120"/>
              </a:rPr>
              <a:t>4</a:t>
            </a:r>
            <a:endParaRPr lang="en-US" sz="2092" dirty="0"/>
          </a:p>
        </p:txBody>
      </p:sp>
      <p:sp>
        <p:nvSpPr>
          <p:cNvPr id="19" name="Text 16"/>
          <p:cNvSpPr/>
          <p:nvPr/>
        </p:nvSpPr>
        <p:spPr>
          <a:xfrm>
            <a:off x="7979212" y="4052173"/>
            <a:ext cx="2840474" cy="276582"/>
          </a:xfrm>
          <a:prstGeom prst="rect">
            <a:avLst/>
          </a:prstGeom>
          <a:noFill/>
          <a:ln/>
        </p:spPr>
        <p:txBody>
          <a:bodyPr wrap="none" rtlCol="0" anchor="t"/>
          <a:lstStyle/>
          <a:p>
            <a:pPr marL="0" indent="0">
              <a:lnSpc>
                <a:spcPts val="2179"/>
              </a:lnSpc>
              <a:buNone/>
            </a:pPr>
            <a:r>
              <a:rPr lang="en-US" sz="1743" dirty="0">
                <a:solidFill>
                  <a:srgbClr val="DAD8E9"/>
                </a:solidFill>
                <a:latin typeface="Prompt" pitchFamily="34" charset="0"/>
                <a:ea typeface="Prompt" pitchFamily="34" charset="-122"/>
                <a:cs typeface="Prompt" pitchFamily="34" charset="-120"/>
              </a:rPr>
              <a:t>Informed Decision-Making</a:t>
            </a:r>
            <a:endParaRPr lang="en-US" sz="1743" dirty="0"/>
          </a:p>
        </p:txBody>
      </p:sp>
      <p:sp>
        <p:nvSpPr>
          <p:cNvPr id="20" name="Text 17"/>
          <p:cNvSpPr/>
          <p:nvPr/>
        </p:nvSpPr>
        <p:spPr>
          <a:xfrm>
            <a:off x="7979212" y="4434959"/>
            <a:ext cx="3074908" cy="1699498"/>
          </a:xfrm>
          <a:prstGeom prst="rect">
            <a:avLst/>
          </a:prstGeom>
          <a:noFill/>
          <a:ln/>
        </p:spPr>
        <p:txBody>
          <a:bodyPr wrap="square" rtlCol="0" anchor="t"/>
          <a:lstStyle/>
          <a:p>
            <a:pPr marL="0" indent="0">
              <a:lnSpc>
                <a:spcPts val="2231"/>
              </a:lnSpc>
              <a:buNone/>
            </a:pPr>
            <a:r>
              <a:rPr lang="en-US" sz="1395" dirty="0">
                <a:solidFill>
                  <a:srgbClr val="DAD8E9"/>
                </a:solidFill>
                <a:latin typeface="Mukta" pitchFamily="34" charset="0"/>
                <a:ea typeface="Mukta" pitchFamily="34" charset="-122"/>
                <a:cs typeface="Mukta" pitchFamily="34" charset="-120"/>
              </a:rPr>
              <a:t>Access to comprehensive data analytics and visualization tools. Identifies emerging trends and evaluates existing strategies. Allows for adjustments to tactics to address evolving threats effectively.</a:t>
            </a:r>
            <a:endParaRPr lang="en-US" sz="1395" dirty="0"/>
          </a:p>
        </p:txBody>
      </p:sp>
      <p:sp>
        <p:nvSpPr>
          <p:cNvPr id="21" name="Shape 18"/>
          <p:cNvSpPr/>
          <p:nvPr/>
        </p:nvSpPr>
        <p:spPr>
          <a:xfrm>
            <a:off x="3576399" y="6449854"/>
            <a:ext cx="398383" cy="398383"/>
          </a:xfrm>
          <a:prstGeom prst="roundRect">
            <a:avLst>
              <a:gd name="adj" fmla="val 20005"/>
            </a:avLst>
          </a:prstGeom>
          <a:solidFill>
            <a:srgbClr val="542C49"/>
          </a:solidFill>
          <a:ln w="7620">
            <a:solidFill>
              <a:srgbClr val="6D4562"/>
            </a:solidFill>
            <a:prstDash val="solid"/>
          </a:ln>
        </p:spPr>
      </p:sp>
      <p:sp>
        <p:nvSpPr>
          <p:cNvPr id="22" name="Text 19"/>
          <p:cNvSpPr/>
          <p:nvPr/>
        </p:nvSpPr>
        <p:spPr>
          <a:xfrm>
            <a:off x="3698915" y="6483072"/>
            <a:ext cx="153353" cy="331946"/>
          </a:xfrm>
          <a:prstGeom prst="rect">
            <a:avLst/>
          </a:prstGeom>
          <a:noFill/>
          <a:ln/>
        </p:spPr>
        <p:txBody>
          <a:bodyPr wrap="none" rtlCol="0" anchor="t"/>
          <a:lstStyle/>
          <a:p>
            <a:pPr marL="0" indent="0" algn="ctr">
              <a:lnSpc>
                <a:spcPts val="2615"/>
              </a:lnSpc>
              <a:buNone/>
            </a:pPr>
            <a:r>
              <a:rPr lang="en-US" sz="2092" dirty="0">
                <a:solidFill>
                  <a:srgbClr val="DAD8E9"/>
                </a:solidFill>
                <a:latin typeface="Prompt" pitchFamily="34" charset="0"/>
                <a:ea typeface="Prompt" pitchFamily="34" charset="-122"/>
                <a:cs typeface="Prompt" pitchFamily="34" charset="-120"/>
              </a:rPr>
              <a:t>5</a:t>
            </a:r>
            <a:endParaRPr lang="en-US" sz="2092" dirty="0"/>
          </a:p>
        </p:txBody>
      </p:sp>
      <p:sp>
        <p:nvSpPr>
          <p:cNvPr id="23" name="Text 20"/>
          <p:cNvSpPr/>
          <p:nvPr/>
        </p:nvSpPr>
        <p:spPr>
          <a:xfrm>
            <a:off x="4151828" y="6510695"/>
            <a:ext cx="3021925" cy="276582"/>
          </a:xfrm>
          <a:prstGeom prst="rect">
            <a:avLst/>
          </a:prstGeom>
          <a:noFill/>
          <a:ln/>
        </p:spPr>
        <p:txBody>
          <a:bodyPr wrap="none" rtlCol="0" anchor="t"/>
          <a:lstStyle/>
          <a:p>
            <a:pPr marL="0" indent="0">
              <a:lnSpc>
                <a:spcPts val="2179"/>
              </a:lnSpc>
              <a:buNone/>
            </a:pPr>
            <a:r>
              <a:rPr lang="en-US" sz="1743" dirty="0">
                <a:solidFill>
                  <a:srgbClr val="DAD8E9"/>
                </a:solidFill>
                <a:latin typeface="Prompt" pitchFamily="34" charset="0"/>
                <a:ea typeface="Prompt" pitchFamily="34" charset="-122"/>
                <a:cs typeface="Prompt" pitchFamily="34" charset="-120"/>
              </a:rPr>
              <a:t>Crime Prevention Strategies</a:t>
            </a:r>
            <a:endParaRPr lang="en-US" sz="1743" dirty="0"/>
          </a:p>
        </p:txBody>
      </p:sp>
      <p:sp>
        <p:nvSpPr>
          <p:cNvPr id="24" name="Text 21"/>
          <p:cNvSpPr/>
          <p:nvPr/>
        </p:nvSpPr>
        <p:spPr>
          <a:xfrm>
            <a:off x="4151828" y="6893481"/>
            <a:ext cx="6902172" cy="849749"/>
          </a:xfrm>
          <a:prstGeom prst="rect">
            <a:avLst/>
          </a:prstGeom>
          <a:noFill/>
          <a:ln/>
        </p:spPr>
        <p:txBody>
          <a:bodyPr wrap="square" rtlCol="0" anchor="t"/>
          <a:lstStyle/>
          <a:p>
            <a:pPr marL="0" indent="0">
              <a:lnSpc>
                <a:spcPts val="2231"/>
              </a:lnSpc>
              <a:buNone/>
            </a:pPr>
            <a:r>
              <a:rPr lang="en-US" sz="1395" dirty="0">
                <a:solidFill>
                  <a:srgbClr val="DAD8E9"/>
                </a:solidFill>
                <a:latin typeface="Mukta" pitchFamily="34" charset="0"/>
                <a:ea typeface="Mukta" pitchFamily="34" charset="-122"/>
                <a:cs typeface="Mukta" pitchFamily="34" charset="-120"/>
              </a:rPr>
              <a:t>Informs the development of comprehensive crime prevention strategies. Tailors interventions and resource allocation based on crime hotspots and behavioral patterns. Leads to more effective crime prevention measures and improved public safety.</a:t>
            </a:r>
            <a:endParaRPr lang="en-US" sz="139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865471"/>
            <a:ext cx="5113853"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Technologies Used</a:t>
            </a:r>
            <a:endParaRPr lang="en-US" sz="4374" dirty="0"/>
          </a:p>
        </p:txBody>
      </p:sp>
      <p:sp>
        <p:nvSpPr>
          <p:cNvPr id="5" name="Text 2"/>
          <p:cNvSpPr/>
          <p:nvPr/>
        </p:nvSpPr>
        <p:spPr>
          <a:xfrm>
            <a:off x="2624376" y="3115270"/>
            <a:ext cx="2765465" cy="694373"/>
          </a:xfrm>
          <a:prstGeom prst="rect">
            <a:avLst/>
          </a:prstGeom>
          <a:noFill/>
          <a:ln/>
        </p:spPr>
        <p:txBody>
          <a:bodyPr wrap="squar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Frontend technologies</a:t>
            </a:r>
            <a:endParaRPr lang="en-US" sz="2187" dirty="0"/>
          </a:p>
        </p:txBody>
      </p:sp>
      <p:sp>
        <p:nvSpPr>
          <p:cNvPr id="6" name="Text 3"/>
          <p:cNvSpPr/>
          <p:nvPr/>
        </p:nvSpPr>
        <p:spPr>
          <a:xfrm>
            <a:off x="2624376" y="4031813"/>
            <a:ext cx="2765465" cy="2132409"/>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HTML5, CSS3, JavaScript, Bootstrap, and Google Maps API for structuring web pages, styling, scripting, responsive design, and integrating maps respectively.</a:t>
            </a:r>
            <a:endParaRPr lang="en-US" sz="1750" dirty="0"/>
          </a:p>
        </p:txBody>
      </p:sp>
      <p:sp>
        <p:nvSpPr>
          <p:cNvPr id="7" name="Text 4"/>
          <p:cNvSpPr/>
          <p:nvPr/>
        </p:nvSpPr>
        <p:spPr>
          <a:xfrm>
            <a:off x="5939433" y="3115270"/>
            <a:ext cx="2765465" cy="694373"/>
          </a:xfrm>
          <a:prstGeom prst="rect">
            <a:avLst/>
          </a:prstGeom>
          <a:noFill/>
          <a:ln/>
        </p:spPr>
        <p:txBody>
          <a:bodyPr wrap="squar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Backend technologies</a:t>
            </a:r>
            <a:endParaRPr lang="en-US" sz="2187" dirty="0"/>
          </a:p>
        </p:txBody>
      </p:sp>
      <p:sp>
        <p:nvSpPr>
          <p:cNvPr id="8" name="Text 5"/>
          <p:cNvSpPr/>
          <p:nvPr/>
        </p:nvSpPr>
        <p:spPr>
          <a:xfrm>
            <a:off x="5939433" y="4031813"/>
            <a:ext cx="2765465" cy="1421606"/>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PHP for server-side scripting, MySQL for database management, and Apache as the web server.</a:t>
            </a:r>
            <a:endParaRPr lang="en-US" sz="1750" dirty="0"/>
          </a:p>
        </p:txBody>
      </p:sp>
      <p:sp>
        <p:nvSpPr>
          <p:cNvPr id="9" name="Text 6"/>
          <p:cNvSpPr/>
          <p:nvPr/>
        </p:nvSpPr>
        <p:spPr>
          <a:xfrm>
            <a:off x="9254490" y="3115270"/>
            <a:ext cx="2705814" cy="347186"/>
          </a:xfrm>
          <a:prstGeom prst="rect">
            <a:avLst/>
          </a:prstGeom>
          <a:noFill/>
          <a:ln/>
        </p:spPr>
        <p:txBody>
          <a:bodyPr wrap="none" rtlCol="0" anchor="t"/>
          <a:lstStyle/>
          <a:p>
            <a:pPr marL="0" indent="0">
              <a:lnSpc>
                <a:spcPts val="2734"/>
              </a:lnSpc>
              <a:buNone/>
            </a:pPr>
            <a:r>
              <a:rPr lang="en-US" sz="2187" dirty="0">
                <a:solidFill>
                  <a:srgbClr val="C6BFEE"/>
                </a:solidFill>
                <a:latin typeface="Prompt" pitchFamily="34" charset="0"/>
                <a:ea typeface="Prompt" pitchFamily="34" charset="-122"/>
                <a:cs typeface="Prompt" pitchFamily="34" charset="-120"/>
              </a:rPr>
              <a:t>Geospatial Mapping</a:t>
            </a:r>
            <a:endParaRPr lang="en-US" sz="2187" dirty="0"/>
          </a:p>
        </p:txBody>
      </p:sp>
      <p:sp>
        <p:nvSpPr>
          <p:cNvPr id="10" name="Text 7"/>
          <p:cNvSpPr/>
          <p:nvPr/>
        </p:nvSpPr>
        <p:spPr>
          <a:xfrm>
            <a:off x="9254490" y="3684627"/>
            <a:ext cx="2765465" cy="1066205"/>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Python packages like folium , pymysql Used libraries like MarkerCluster.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69613"/>
            <a:ext cx="9306401" cy="1388745"/>
          </a:xfrm>
          <a:prstGeom prst="rect">
            <a:avLst/>
          </a:prstGeom>
          <a:noFill/>
          <a:ln/>
        </p:spPr>
        <p:txBody>
          <a:bodyPr wrap="squar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Introduction to Crime Hotspot Mapping</a:t>
            </a:r>
            <a:endParaRPr lang="en-US" sz="4374" dirty="0"/>
          </a:p>
        </p:txBody>
      </p:sp>
      <p:sp>
        <p:nvSpPr>
          <p:cNvPr id="6" name="Shape 2"/>
          <p:cNvSpPr/>
          <p:nvPr/>
        </p:nvSpPr>
        <p:spPr>
          <a:xfrm>
            <a:off x="833199" y="3391614"/>
            <a:ext cx="4542115" cy="1650802"/>
          </a:xfrm>
          <a:prstGeom prst="roundRect">
            <a:avLst>
              <a:gd name="adj" fmla="val 6057"/>
            </a:avLst>
          </a:prstGeom>
          <a:solidFill>
            <a:srgbClr val="542C49"/>
          </a:solidFill>
          <a:ln w="7620">
            <a:solidFill>
              <a:srgbClr val="6D4562"/>
            </a:solidFill>
            <a:prstDash val="solid"/>
          </a:ln>
        </p:spPr>
      </p:sp>
      <p:sp>
        <p:nvSpPr>
          <p:cNvPr id="7" name="Text 3"/>
          <p:cNvSpPr/>
          <p:nvPr/>
        </p:nvSpPr>
        <p:spPr>
          <a:xfrm>
            <a:off x="1062990" y="3621405"/>
            <a:ext cx="2390418"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Data Visualization</a:t>
            </a:r>
            <a:endParaRPr lang="en-US" sz="2187" dirty="0"/>
          </a:p>
        </p:txBody>
      </p:sp>
      <p:sp>
        <p:nvSpPr>
          <p:cNvPr id="8" name="Text 4"/>
          <p:cNvSpPr/>
          <p:nvPr/>
        </p:nvSpPr>
        <p:spPr>
          <a:xfrm>
            <a:off x="1062990" y="4101822"/>
            <a:ext cx="4082534"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Utilizing heat maps and clustering techniques to represent crime density.</a:t>
            </a:r>
            <a:endParaRPr lang="en-US" sz="1750" dirty="0"/>
          </a:p>
        </p:txBody>
      </p:sp>
      <p:sp>
        <p:nvSpPr>
          <p:cNvPr id="9" name="Shape 5"/>
          <p:cNvSpPr/>
          <p:nvPr/>
        </p:nvSpPr>
        <p:spPr>
          <a:xfrm>
            <a:off x="5597485" y="3391614"/>
            <a:ext cx="4542115" cy="1650802"/>
          </a:xfrm>
          <a:prstGeom prst="roundRect">
            <a:avLst>
              <a:gd name="adj" fmla="val 6057"/>
            </a:avLst>
          </a:prstGeom>
          <a:solidFill>
            <a:srgbClr val="542C49"/>
          </a:solidFill>
          <a:ln w="7620">
            <a:solidFill>
              <a:srgbClr val="6D4562"/>
            </a:solidFill>
            <a:prstDash val="solid"/>
          </a:ln>
        </p:spPr>
      </p:sp>
      <p:sp>
        <p:nvSpPr>
          <p:cNvPr id="10" name="Text 6"/>
          <p:cNvSpPr/>
          <p:nvPr/>
        </p:nvSpPr>
        <p:spPr>
          <a:xfrm>
            <a:off x="5827276" y="3621405"/>
            <a:ext cx="2684145"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Pattern Recognition</a:t>
            </a:r>
            <a:endParaRPr lang="en-US" sz="2187" dirty="0"/>
          </a:p>
        </p:txBody>
      </p:sp>
      <p:sp>
        <p:nvSpPr>
          <p:cNvPr id="11" name="Text 7"/>
          <p:cNvSpPr/>
          <p:nvPr/>
        </p:nvSpPr>
        <p:spPr>
          <a:xfrm>
            <a:off x="5827276" y="4101822"/>
            <a:ext cx="4082534" cy="710803"/>
          </a:xfrm>
          <a:prstGeom prst="rect">
            <a:avLst/>
          </a:prstGeom>
          <a:noFill/>
          <a:ln/>
        </p:spPr>
        <p:txBody>
          <a:bodyPr wrap="squar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Identifying recurring crime patterns and modus operandi for targeted prevention.</a:t>
            </a:r>
            <a:endParaRPr lang="en-US" sz="1750" dirty="0"/>
          </a:p>
        </p:txBody>
      </p:sp>
      <p:sp>
        <p:nvSpPr>
          <p:cNvPr id="12" name="Shape 8"/>
          <p:cNvSpPr/>
          <p:nvPr/>
        </p:nvSpPr>
        <p:spPr>
          <a:xfrm>
            <a:off x="833199" y="5264587"/>
            <a:ext cx="9306401" cy="1295400"/>
          </a:xfrm>
          <a:prstGeom prst="roundRect">
            <a:avLst>
              <a:gd name="adj" fmla="val 7719"/>
            </a:avLst>
          </a:prstGeom>
          <a:solidFill>
            <a:srgbClr val="542C49"/>
          </a:solidFill>
          <a:ln w="7620">
            <a:solidFill>
              <a:srgbClr val="6D4562"/>
            </a:solidFill>
            <a:prstDash val="solid"/>
          </a:ln>
        </p:spPr>
      </p:sp>
      <p:sp>
        <p:nvSpPr>
          <p:cNvPr id="13" name="Text 9"/>
          <p:cNvSpPr/>
          <p:nvPr/>
        </p:nvSpPr>
        <p:spPr>
          <a:xfrm>
            <a:off x="1062990" y="5494377"/>
            <a:ext cx="2846308" cy="347186"/>
          </a:xfrm>
          <a:prstGeom prst="rect">
            <a:avLst/>
          </a:prstGeom>
          <a:noFill/>
          <a:ln/>
        </p:spPr>
        <p:txBody>
          <a:bodyPr wrap="none" rtlCol="0" anchor="t"/>
          <a:lstStyle/>
          <a:p>
            <a:pPr marL="0" indent="0">
              <a:lnSpc>
                <a:spcPts val="2734"/>
              </a:lnSpc>
              <a:buNone/>
            </a:pPr>
            <a:r>
              <a:rPr lang="en-US" sz="2187" dirty="0">
                <a:solidFill>
                  <a:srgbClr val="DAD8E9"/>
                </a:solidFill>
                <a:latin typeface="Prompt" pitchFamily="34" charset="0"/>
                <a:ea typeface="Prompt" pitchFamily="34" charset="-122"/>
                <a:cs typeface="Prompt" pitchFamily="34" charset="-120"/>
              </a:rPr>
              <a:t>Real-time Monitoring</a:t>
            </a:r>
            <a:endParaRPr lang="en-US" sz="2187" dirty="0"/>
          </a:p>
        </p:txBody>
      </p:sp>
      <p:sp>
        <p:nvSpPr>
          <p:cNvPr id="14" name="Text 10"/>
          <p:cNvSpPr/>
          <p:nvPr/>
        </p:nvSpPr>
        <p:spPr>
          <a:xfrm>
            <a:off x="1062990" y="5974794"/>
            <a:ext cx="8846820" cy="355402"/>
          </a:xfrm>
          <a:prstGeom prst="rect">
            <a:avLst/>
          </a:prstGeom>
          <a:noFill/>
          <a:ln/>
        </p:spPr>
        <p:txBody>
          <a:bodyPr wrap="none" rtlCol="0" anchor="t"/>
          <a:lstStyle/>
          <a:p>
            <a:pPr marL="0" indent="0">
              <a:lnSpc>
                <a:spcPts val="2799"/>
              </a:lnSpc>
              <a:buNone/>
            </a:pPr>
            <a:r>
              <a:rPr lang="en-US" sz="1750" dirty="0">
                <a:solidFill>
                  <a:srgbClr val="DAD8E9"/>
                </a:solidFill>
                <a:latin typeface="Mukta" pitchFamily="34" charset="0"/>
                <a:ea typeface="Mukta" pitchFamily="34" charset="-122"/>
                <a:cs typeface="Mukta" pitchFamily="34" charset="-120"/>
              </a:rPr>
              <a:t>Enabling real-time monitoring and alerts for law enforcement teams in the field.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sp>
        <p:nvSpPr>
          <p:cNvPr id="4" name="Text 1"/>
          <p:cNvSpPr/>
          <p:nvPr/>
        </p:nvSpPr>
        <p:spPr>
          <a:xfrm>
            <a:off x="2624376" y="1922502"/>
            <a:ext cx="9247823"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Importance of Behavioral Analysis</a:t>
            </a:r>
            <a:endParaRPr lang="en-US" sz="4374" dirty="0"/>
          </a:p>
        </p:txBody>
      </p:sp>
      <p:pic>
        <p:nvPicPr>
          <p:cNvPr id="5" name="Image 1" descr="preencoded.png"/>
          <p:cNvPicPr>
            <a:picLocks noChangeAspect="1"/>
          </p:cNvPicPr>
          <p:nvPr/>
        </p:nvPicPr>
        <p:blipFill>
          <a:blip r:embed="rId4"/>
          <a:stretch>
            <a:fillRect/>
          </a:stretch>
        </p:blipFill>
        <p:spPr>
          <a:xfrm>
            <a:off x="2624376" y="3061216"/>
            <a:ext cx="418981" cy="418981"/>
          </a:xfrm>
          <a:prstGeom prst="rect">
            <a:avLst/>
          </a:prstGeom>
        </p:spPr>
      </p:pic>
      <p:sp>
        <p:nvSpPr>
          <p:cNvPr id="6" name="Text 2"/>
          <p:cNvSpPr/>
          <p:nvPr/>
        </p:nvSpPr>
        <p:spPr>
          <a:xfrm>
            <a:off x="2624376" y="3702368"/>
            <a:ext cx="2095381" cy="694373"/>
          </a:xfrm>
          <a:prstGeom prst="rect">
            <a:avLst/>
          </a:prstGeom>
          <a:noFill/>
          <a:ln/>
        </p:spPr>
        <p:txBody>
          <a:bodyPr wrap="squar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Predictive Intelligence</a:t>
            </a:r>
            <a:endParaRPr lang="en-US" sz="2187" dirty="0"/>
          </a:p>
        </p:txBody>
      </p:sp>
      <p:sp>
        <p:nvSpPr>
          <p:cNvPr id="7" name="Text 3"/>
          <p:cNvSpPr/>
          <p:nvPr/>
        </p:nvSpPr>
        <p:spPr>
          <a:xfrm>
            <a:off x="2624376" y="4529971"/>
            <a:ext cx="2095381"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Unraveling behavioral patterns to forecast criminal activities proactively.</a:t>
            </a:r>
            <a:endParaRPr lang="en-US" sz="1750" dirty="0"/>
          </a:p>
        </p:txBody>
      </p:sp>
      <p:pic>
        <p:nvPicPr>
          <p:cNvPr id="8" name="Image 2" descr="preencoded.png"/>
          <p:cNvPicPr>
            <a:picLocks noChangeAspect="1"/>
          </p:cNvPicPr>
          <p:nvPr/>
        </p:nvPicPr>
        <p:blipFill>
          <a:blip r:embed="rId5"/>
          <a:stretch>
            <a:fillRect/>
          </a:stretch>
        </p:blipFill>
        <p:spPr>
          <a:xfrm>
            <a:off x="5053012" y="3061216"/>
            <a:ext cx="419100" cy="419100"/>
          </a:xfrm>
          <a:prstGeom prst="rect">
            <a:avLst/>
          </a:prstGeom>
        </p:spPr>
      </p:pic>
      <p:sp>
        <p:nvSpPr>
          <p:cNvPr id="9" name="Text 4"/>
          <p:cNvSpPr/>
          <p:nvPr/>
        </p:nvSpPr>
        <p:spPr>
          <a:xfrm>
            <a:off x="5053012" y="3702487"/>
            <a:ext cx="2095500" cy="694373"/>
          </a:xfrm>
          <a:prstGeom prst="rect">
            <a:avLst/>
          </a:prstGeom>
          <a:noFill/>
          <a:ln/>
        </p:spPr>
        <p:txBody>
          <a:bodyPr wrap="squar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Trend Recognition</a:t>
            </a:r>
            <a:endParaRPr lang="en-US" sz="2187" dirty="0"/>
          </a:p>
        </p:txBody>
      </p:sp>
      <p:sp>
        <p:nvSpPr>
          <p:cNvPr id="10" name="Text 5"/>
          <p:cNvSpPr/>
          <p:nvPr/>
        </p:nvSpPr>
        <p:spPr>
          <a:xfrm>
            <a:off x="5053012" y="4530090"/>
            <a:ext cx="2095500" cy="1777008"/>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Identifying emerging crime trends and adapting law enforcement strategies accordingly.</a:t>
            </a:r>
            <a:endParaRPr lang="en-US" sz="1750" dirty="0"/>
          </a:p>
        </p:txBody>
      </p:sp>
      <p:pic>
        <p:nvPicPr>
          <p:cNvPr id="11" name="Image 3" descr="preencoded.png"/>
          <p:cNvPicPr>
            <a:picLocks noChangeAspect="1"/>
          </p:cNvPicPr>
          <p:nvPr/>
        </p:nvPicPr>
        <p:blipFill>
          <a:blip r:embed="rId6"/>
          <a:stretch>
            <a:fillRect/>
          </a:stretch>
        </p:blipFill>
        <p:spPr>
          <a:xfrm>
            <a:off x="7481768" y="3061216"/>
            <a:ext cx="419100" cy="419100"/>
          </a:xfrm>
          <a:prstGeom prst="rect">
            <a:avLst/>
          </a:prstGeom>
        </p:spPr>
      </p:pic>
      <p:sp>
        <p:nvSpPr>
          <p:cNvPr id="12" name="Text 6"/>
          <p:cNvSpPr/>
          <p:nvPr/>
        </p:nvSpPr>
        <p:spPr>
          <a:xfrm>
            <a:off x="7481768" y="3702487"/>
            <a:ext cx="2095500" cy="694373"/>
          </a:xfrm>
          <a:prstGeom prst="rect">
            <a:avLst/>
          </a:prstGeom>
          <a:noFill/>
          <a:ln/>
        </p:spPr>
        <p:txBody>
          <a:bodyPr wrap="squar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Advanced Profiling</a:t>
            </a:r>
            <a:endParaRPr lang="en-US" sz="2187" dirty="0"/>
          </a:p>
        </p:txBody>
      </p:sp>
      <p:sp>
        <p:nvSpPr>
          <p:cNvPr id="13" name="Text 7"/>
          <p:cNvSpPr/>
          <p:nvPr/>
        </p:nvSpPr>
        <p:spPr>
          <a:xfrm>
            <a:off x="7481768" y="4530090"/>
            <a:ext cx="2095500" cy="1421606"/>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Developing detailed criminal profiles to aid investigations and prevention efforts.</a:t>
            </a:r>
            <a:endParaRPr lang="en-US" sz="1750" dirty="0"/>
          </a:p>
        </p:txBody>
      </p:sp>
      <p:pic>
        <p:nvPicPr>
          <p:cNvPr id="14" name="Image 4" descr="preencoded.png"/>
          <p:cNvPicPr>
            <a:picLocks noChangeAspect="1"/>
          </p:cNvPicPr>
          <p:nvPr/>
        </p:nvPicPr>
        <p:blipFill>
          <a:blip r:embed="rId7"/>
          <a:stretch>
            <a:fillRect/>
          </a:stretch>
        </p:blipFill>
        <p:spPr>
          <a:xfrm>
            <a:off x="9910524" y="3061216"/>
            <a:ext cx="419100" cy="419100"/>
          </a:xfrm>
          <a:prstGeom prst="rect">
            <a:avLst/>
          </a:prstGeom>
        </p:spPr>
      </p:pic>
      <p:sp>
        <p:nvSpPr>
          <p:cNvPr id="15" name="Text 8"/>
          <p:cNvSpPr/>
          <p:nvPr/>
        </p:nvSpPr>
        <p:spPr>
          <a:xfrm>
            <a:off x="9910524" y="3702487"/>
            <a:ext cx="2095500" cy="694373"/>
          </a:xfrm>
          <a:prstGeom prst="rect">
            <a:avLst/>
          </a:prstGeom>
          <a:noFill/>
          <a:ln/>
        </p:spPr>
        <p:txBody>
          <a:bodyPr wrap="square" rtlCol="0" anchor="t"/>
          <a:lstStyle/>
          <a:p>
            <a:pPr marL="0" indent="0" algn="l">
              <a:lnSpc>
                <a:spcPts val="2734"/>
              </a:lnSpc>
              <a:buNone/>
            </a:pPr>
            <a:r>
              <a:rPr lang="en-US" sz="2187" dirty="0">
                <a:solidFill>
                  <a:srgbClr val="C6BFEE"/>
                </a:solidFill>
                <a:latin typeface="Prompt" pitchFamily="34" charset="0"/>
                <a:ea typeface="Prompt" pitchFamily="34" charset="-122"/>
                <a:cs typeface="Prompt" pitchFamily="34" charset="-120"/>
              </a:rPr>
              <a:t>Strategic Prevention</a:t>
            </a:r>
            <a:endParaRPr lang="en-US" sz="2187" dirty="0"/>
          </a:p>
        </p:txBody>
      </p:sp>
      <p:sp>
        <p:nvSpPr>
          <p:cNvPr id="16" name="Text 9"/>
          <p:cNvSpPr/>
          <p:nvPr/>
        </p:nvSpPr>
        <p:spPr>
          <a:xfrm>
            <a:off x="9910524" y="4530090"/>
            <a:ext cx="2095500" cy="1777008"/>
          </a:xfrm>
          <a:prstGeom prst="rect">
            <a:avLst/>
          </a:prstGeom>
          <a:noFill/>
          <a:ln/>
        </p:spPr>
        <p:txBody>
          <a:bodyPr wrap="square" rtlCol="0" anchor="t"/>
          <a:lstStyle/>
          <a:p>
            <a:pPr marL="0" indent="0" algn="l">
              <a:lnSpc>
                <a:spcPts val="2799"/>
              </a:lnSpc>
              <a:buNone/>
            </a:pPr>
            <a:r>
              <a:rPr lang="en-US" sz="1750" dirty="0">
                <a:solidFill>
                  <a:srgbClr val="DAD8E9"/>
                </a:solidFill>
                <a:latin typeface="Mukta" pitchFamily="34" charset="0"/>
                <a:ea typeface="Mukta" pitchFamily="34" charset="-122"/>
                <a:cs typeface="Mukta" pitchFamily="34" charset="-120"/>
              </a:rPr>
              <a:t>Formulating targeted strategies to prevent criminal activities based on behavioral insights.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B0C23">
              <a:alpha val="75000"/>
            </a:srgbClr>
          </a:solidFill>
          <a:ln/>
        </p:spPr>
      </p:sp>
      <p:pic>
        <p:nvPicPr>
          <p:cNvPr id="4" name="Image 1" descr="preencoded.png"/>
          <p:cNvPicPr>
            <a:picLocks noChangeAspect="1"/>
          </p:cNvPicPr>
          <p:nvPr/>
        </p:nvPicPr>
        <p:blipFill>
          <a:blip r:embed="rId4"/>
          <a:stretch>
            <a:fillRect/>
          </a:stretch>
        </p:blipFill>
        <p:spPr>
          <a:xfrm>
            <a:off x="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dirty="0">
                <a:solidFill>
                  <a:srgbClr val="C6BFEE"/>
                </a:solidFill>
                <a:latin typeface="Prompt" pitchFamily="34" charset="0"/>
                <a:ea typeface="Prompt" pitchFamily="34" charset="-122"/>
                <a:cs typeface="Prompt" pitchFamily="34" charset="-120"/>
              </a:rPr>
              <a:t>Benefits of the Interface for Law Enforcement</a:t>
            </a:r>
            <a:endParaRPr lang="en-US" sz="4350" dirty="0"/>
          </a:p>
        </p:txBody>
      </p:sp>
      <p:pic>
        <p:nvPicPr>
          <p:cNvPr id="6" name="Image 2" descr="preencoded.png"/>
          <p:cNvPicPr>
            <a:picLocks noChangeAspect="1"/>
          </p:cNvPicPr>
          <p:nvPr/>
        </p:nvPicPr>
        <p:blipFill>
          <a:blip r:embed="rId5"/>
          <a:stretch>
            <a:fillRect/>
          </a:stretch>
        </p:blipFill>
        <p:spPr>
          <a:xfrm>
            <a:off x="4486156" y="2320052"/>
            <a:ext cx="1104781" cy="1767721"/>
          </a:xfrm>
          <a:prstGeom prst="rect">
            <a:avLst/>
          </a:prstGeom>
        </p:spPr>
      </p:pic>
      <p:sp>
        <p:nvSpPr>
          <p:cNvPr id="7" name="Text 2"/>
          <p:cNvSpPr/>
          <p:nvPr/>
        </p:nvSpPr>
        <p:spPr>
          <a:xfrm>
            <a:off x="5922288" y="2540913"/>
            <a:ext cx="3925729" cy="345281"/>
          </a:xfrm>
          <a:prstGeom prst="rect">
            <a:avLst/>
          </a:prstGeom>
          <a:noFill/>
          <a:ln/>
        </p:spPr>
        <p:txBody>
          <a:bodyPr wrap="none" rtlCol="0" anchor="t"/>
          <a:lstStyle/>
          <a:p>
            <a:pPr marL="0" indent="0" algn="l">
              <a:lnSpc>
                <a:spcPts val="2719"/>
              </a:lnSpc>
              <a:buNone/>
            </a:pPr>
            <a:r>
              <a:rPr lang="en-US" sz="2175" dirty="0">
                <a:solidFill>
                  <a:srgbClr val="DAD8E9"/>
                </a:solidFill>
                <a:latin typeface="Prompt" pitchFamily="34" charset="0"/>
                <a:ea typeface="Prompt" pitchFamily="34" charset="-122"/>
                <a:cs typeface="Prompt" pitchFamily="34" charset="-120"/>
              </a:rPr>
              <a:t>Effective Resource Utilization</a:t>
            </a:r>
            <a:endParaRPr lang="en-US" sz="2175" dirty="0"/>
          </a:p>
        </p:txBody>
      </p:sp>
      <p:sp>
        <p:nvSpPr>
          <p:cNvPr id="8" name="Text 3"/>
          <p:cNvSpPr/>
          <p:nvPr/>
        </p:nvSpPr>
        <p:spPr>
          <a:xfrm>
            <a:off x="5922288" y="3018711"/>
            <a:ext cx="7879556" cy="706993"/>
          </a:xfrm>
          <a:prstGeom prst="rect">
            <a:avLst/>
          </a:prstGeom>
          <a:noFill/>
          <a:ln/>
        </p:spPr>
        <p:txBody>
          <a:bodyPr wrap="square" rtlCol="0" anchor="t"/>
          <a:lstStyle/>
          <a:p>
            <a:pPr marL="0" indent="0" algn="l">
              <a:lnSpc>
                <a:spcPts val="2784"/>
              </a:lnSpc>
              <a:buNone/>
            </a:pPr>
            <a:r>
              <a:rPr lang="en-US" sz="1740" dirty="0">
                <a:solidFill>
                  <a:srgbClr val="DAD8E9"/>
                </a:solidFill>
                <a:latin typeface="Mukta" pitchFamily="34" charset="0"/>
                <a:ea typeface="Mukta" pitchFamily="34" charset="-122"/>
                <a:cs typeface="Mukta" pitchFamily="34" charset="-120"/>
              </a:rPr>
              <a:t>Optimizing law enforcement resources through targeted deployment and timely intervention.</a:t>
            </a:r>
            <a:endParaRPr lang="en-US" sz="1740" dirty="0"/>
          </a:p>
        </p:txBody>
      </p:sp>
      <p:pic>
        <p:nvPicPr>
          <p:cNvPr id="9" name="Image 3" descr="preencoded.png"/>
          <p:cNvPicPr>
            <a:picLocks noChangeAspect="1"/>
          </p:cNvPicPr>
          <p:nvPr/>
        </p:nvPicPr>
        <p:blipFill>
          <a:blip r:embed="rId6"/>
          <a:stretch>
            <a:fillRect/>
          </a:stretch>
        </p:blipFill>
        <p:spPr>
          <a:xfrm>
            <a:off x="4486156" y="4087773"/>
            <a:ext cx="1104781" cy="1767721"/>
          </a:xfrm>
          <a:prstGeom prst="rect">
            <a:avLst/>
          </a:prstGeom>
        </p:spPr>
      </p:pic>
      <p:sp>
        <p:nvSpPr>
          <p:cNvPr id="10" name="Text 4"/>
          <p:cNvSpPr/>
          <p:nvPr/>
        </p:nvSpPr>
        <p:spPr>
          <a:xfrm>
            <a:off x="5922288" y="4308634"/>
            <a:ext cx="2458998" cy="345281"/>
          </a:xfrm>
          <a:prstGeom prst="rect">
            <a:avLst/>
          </a:prstGeom>
          <a:noFill/>
          <a:ln/>
        </p:spPr>
        <p:txBody>
          <a:bodyPr wrap="none" rtlCol="0" anchor="t"/>
          <a:lstStyle/>
          <a:p>
            <a:pPr marL="0" indent="0" algn="l">
              <a:lnSpc>
                <a:spcPts val="2719"/>
              </a:lnSpc>
              <a:buNone/>
            </a:pPr>
            <a:r>
              <a:rPr lang="en-US" sz="2175" dirty="0">
                <a:solidFill>
                  <a:srgbClr val="DAD8E9"/>
                </a:solidFill>
                <a:latin typeface="Prompt" pitchFamily="34" charset="0"/>
                <a:ea typeface="Prompt" pitchFamily="34" charset="-122"/>
                <a:cs typeface="Prompt" pitchFamily="34" charset="-120"/>
              </a:rPr>
              <a:t>Community Safety</a:t>
            </a:r>
            <a:endParaRPr lang="en-US" sz="2175" dirty="0"/>
          </a:p>
        </p:txBody>
      </p:sp>
      <p:sp>
        <p:nvSpPr>
          <p:cNvPr id="11" name="Text 5"/>
          <p:cNvSpPr/>
          <p:nvPr/>
        </p:nvSpPr>
        <p:spPr>
          <a:xfrm>
            <a:off x="5922288" y="4786432"/>
            <a:ext cx="7879556" cy="706993"/>
          </a:xfrm>
          <a:prstGeom prst="rect">
            <a:avLst/>
          </a:prstGeom>
          <a:noFill/>
          <a:ln/>
        </p:spPr>
        <p:txBody>
          <a:bodyPr wrap="square" rtlCol="0" anchor="t"/>
          <a:lstStyle/>
          <a:p>
            <a:pPr marL="0" indent="0" algn="l">
              <a:lnSpc>
                <a:spcPts val="2784"/>
              </a:lnSpc>
              <a:buNone/>
            </a:pPr>
            <a:r>
              <a:rPr lang="en-US" sz="1740" dirty="0">
                <a:solidFill>
                  <a:srgbClr val="DAD8E9"/>
                </a:solidFill>
                <a:latin typeface="Mukta" pitchFamily="34" charset="0"/>
                <a:ea typeface="Mukta" pitchFamily="34" charset="-122"/>
                <a:cs typeface="Mukta" pitchFamily="34" charset="-120"/>
              </a:rPr>
              <a:t>Empowering law enforcement to act preventively, enhancing community safety and trust.</a:t>
            </a:r>
            <a:endParaRPr lang="en-US" sz="1740" dirty="0"/>
          </a:p>
        </p:txBody>
      </p:sp>
      <p:pic>
        <p:nvPicPr>
          <p:cNvPr id="12" name="Image 4" descr="preencoded.png"/>
          <p:cNvPicPr>
            <a:picLocks noChangeAspect="1"/>
          </p:cNvPicPr>
          <p:nvPr/>
        </p:nvPicPr>
        <p:blipFill>
          <a:blip r:embed="rId7"/>
          <a:stretch>
            <a:fillRect/>
          </a:stretch>
        </p:blipFill>
        <p:spPr>
          <a:xfrm>
            <a:off x="4486156" y="5855494"/>
            <a:ext cx="1104781" cy="1767721"/>
          </a:xfrm>
          <a:prstGeom prst="rect">
            <a:avLst/>
          </a:prstGeom>
        </p:spPr>
      </p:pic>
      <p:sp>
        <p:nvSpPr>
          <p:cNvPr id="13" name="Text 6"/>
          <p:cNvSpPr/>
          <p:nvPr/>
        </p:nvSpPr>
        <p:spPr>
          <a:xfrm>
            <a:off x="5922288" y="6076355"/>
            <a:ext cx="2326481" cy="345281"/>
          </a:xfrm>
          <a:prstGeom prst="rect">
            <a:avLst/>
          </a:prstGeom>
          <a:noFill/>
          <a:ln/>
        </p:spPr>
        <p:txBody>
          <a:bodyPr wrap="none" rtlCol="0" anchor="t"/>
          <a:lstStyle/>
          <a:p>
            <a:pPr marL="0" indent="0" algn="l">
              <a:lnSpc>
                <a:spcPts val="2719"/>
              </a:lnSpc>
              <a:buNone/>
            </a:pPr>
            <a:r>
              <a:rPr lang="en-US" sz="2175" dirty="0">
                <a:solidFill>
                  <a:srgbClr val="DAD8E9"/>
                </a:solidFill>
                <a:latin typeface="Prompt" pitchFamily="34" charset="0"/>
                <a:ea typeface="Prompt" pitchFamily="34" charset="-122"/>
                <a:cs typeface="Prompt" pitchFamily="34" charset="-120"/>
              </a:rPr>
              <a:t>Crime Prevention</a:t>
            </a:r>
            <a:endParaRPr lang="en-US" sz="2175" dirty="0"/>
          </a:p>
        </p:txBody>
      </p:sp>
      <p:sp>
        <p:nvSpPr>
          <p:cNvPr id="14" name="Text 7"/>
          <p:cNvSpPr/>
          <p:nvPr/>
        </p:nvSpPr>
        <p:spPr>
          <a:xfrm>
            <a:off x="5922288" y="6554153"/>
            <a:ext cx="7879556" cy="706993"/>
          </a:xfrm>
          <a:prstGeom prst="rect">
            <a:avLst/>
          </a:prstGeom>
          <a:noFill/>
          <a:ln/>
        </p:spPr>
        <p:txBody>
          <a:bodyPr wrap="square" rtlCol="0" anchor="t"/>
          <a:lstStyle/>
          <a:p>
            <a:pPr marL="0" indent="0" algn="l">
              <a:lnSpc>
                <a:spcPts val="2784"/>
              </a:lnSpc>
              <a:buNone/>
            </a:pPr>
            <a:r>
              <a:rPr lang="en-US" sz="1740" dirty="0">
                <a:solidFill>
                  <a:srgbClr val="DAD8E9"/>
                </a:solidFill>
                <a:latin typeface="Mukta" pitchFamily="34" charset="0"/>
                <a:ea typeface="Mukta" pitchFamily="34" charset="-122"/>
                <a:cs typeface="Mukta" pitchFamily="34" charset="-120"/>
              </a:rPr>
              <a:t>Enabling strategic crime prevention measures through predictive and proactive insights.</a:t>
            </a:r>
            <a:endParaRPr lang="en-US" sz="17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626" y="16626"/>
            <a:ext cx="14630400" cy="8229600"/>
          </a:xfrm>
          <a:prstGeom prst="rect">
            <a:avLst/>
          </a:prstGeom>
          <a:solidFill>
            <a:srgbClr val="0B0C23">
              <a:alpha val="75000"/>
            </a:srgbClr>
          </a:solidFill>
          <a:ln/>
        </p:spPr>
      </p:sp>
      <p:sp>
        <p:nvSpPr>
          <p:cNvPr id="4" name="Text 1"/>
          <p:cNvSpPr/>
          <p:nvPr/>
        </p:nvSpPr>
        <p:spPr>
          <a:xfrm>
            <a:off x="2624376" y="1893213"/>
            <a:ext cx="8425339"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Implementation of the Solution</a:t>
            </a:r>
            <a:endParaRPr lang="en-US" sz="4374" dirty="0"/>
          </a:p>
        </p:txBody>
      </p:sp>
      <p:sp>
        <p:nvSpPr>
          <p:cNvPr id="5" name="Text 2"/>
          <p:cNvSpPr/>
          <p:nvPr/>
        </p:nvSpPr>
        <p:spPr>
          <a:xfrm>
            <a:off x="2624376" y="3143012"/>
            <a:ext cx="2905006" cy="666512"/>
          </a:xfrm>
          <a:prstGeom prst="rect">
            <a:avLst/>
          </a:prstGeom>
          <a:noFill/>
          <a:ln/>
        </p:spPr>
        <p:txBody>
          <a:bodyPr wrap="none" rtlCol="0" anchor="t"/>
          <a:lstStyle/>
          <a:p>
            <a:pPr marL="0" indent="0" algn="ctr">
              <a:lnSpc>
                <a:spcPts val="5249"/>
              </a:lnSpc>
              <a:buNone/>
            </a:pPr>
            <a:r>
              <a:rPr lang="en-US" sz="2400" dirty="0">
                <a:solidFill>
                  <a:srgbClr val="DAD8E9"/>
                </a:solidFill>
                <a:latin typeface="Prompt" pitchFamily="34" charset="0"/>
                <a:ea typeface="Prompt" pitchFamily="34" charset="-122"/>
                <a:cs typeface="Prompt" pitchFamily="34" charset="-120"/>
              </a:rPr>
              <a:t>24/7 Monitoring</a:t>
            </a:r>
            <a:endParaRPr lang="en-US" sz="2400" dirty="0"/>
          </a:p>
        </p:txBody>
      </p:sp>
      <p:sp>
        <p:nvSpPr>
          <p:cNvPr id="6" name="Text 3"/>
          <p:cNvSpPr/>
          <p:nvPr/>
        </p:nvSpPr>
        <p:spPr>
          <a:xfrm>
            <a:off x="2799517" y="4087178"/>
            <a:ext cx="2554724"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Constant Vigilance</a:t>
            </a:r>
            <a:endParaRPr lang="en-US" sz="2187" dirty="0"/>
          </a:p>
        </p:txBody>
      </p:sp>
      <p:sp>
        <p:nvSpPr>
          <p:cNvPr id="7" name="Text 4"/>
          <p:cNvSpPr/>
          <p:nvPr/>
        </p:nvSpPr>
        <p:spPr>
          <a:xfrm>
            <a:off x="2624376" y="4567595"/>
            <a:ext cx="2905006" cy="1066205"/>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Continuous monitoring of crime hotspots for timely response and intervention.</a:t>
            </a:r>
            <a:endParaRPr lang="en-US" sz="1750" dirty="0"/>
          </a:p>
        </p:txBody>
      </p:sp>
      <p:sp>
        <p:nvSpPr>
          <p:cNvPr id="8" name="Text 5"/>
          <p:cNvSpPr/>
          <p:nvPr/>
        </p:nvSpPr>
        <p:spPr>
          <a:xfrm>
            <a:off x="5862638" y="3143012"/>
            <a:ext cx="2905006" cy="666512"/>
          </a:xfrm>
          <a:prstGeom prst="rect">
            <a:avLst/>
          </a:prstGeom>
          <a:noFill/>
          <a:ln/>
        </p:spPr>
        <p:txBody>
          <a:bodyPr wrap="none" rtlCol="0" anchor="t"/>
          <a:lstStyle/>
          <a:p>
            <a:pPr marL="0" indent="0" algn="ctr">
              <a:lnSpc>
                <a:spcPts val="5249"/>
              </a:lnSpc>
              <a:buNone/>
            </a:pPr>
            <a:r>
              <a:rPr lang="en-US" sz="2800" dirty="0">
                <a:solidFill>
                  <a:srgbClr val="DAD8E9"/>
                </a:solidFill>
                <a:latin typeface="Prompt" pitchFamily="34" charset="0"/>
                <a:ea typeface="Prompt" pitchFamily="34" charset="-122"/>
                <a:cs typeface="Prompt" pitchFamily="34" charset="-120"/>
              </a:rPr>
              <a:t>95% Accuracy</a:t>
            </a:r>
            <a:endParaRPr lang="en-US" sz="2800" dirty="0"/>
          </a:p>
        </p:txBody>
      </p:sp>
      <p:sp>
        <p:nvSpPr>
          <p:cNvPr id="9" name="Text 6"/>
          <p:cNvSpPr/>
          <p:nvPr/>
        </p:nvSpPr>
        <p:spPr>
          <a:xfrm>
            <a:off x="6031468" y="4087178"/>
            <a:ext cx="2567226" cy="347186"/>
          </a:xfrm>
          <a:prstGeom prst="rect">
            <a:avLst/>
          </a:prstGeom>
          <a:noFill/>
          <a:ln/>
        </p:spPr>
        <p:txBody>
          <a:bodyPr wrap="non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Predictive Analysis</a:t>
            </a:r>
            <a:endParaRPr lang="en-US" sz="2187" dirty="0"/>
          </a:p>
        </p:txBody>
      </p:sp>
      <p:sp>
        <p:nvSpPr>
          <p:cNvPr id="10" name="Text 7"/>
          <p:cNvSpPr/>
          <p:nvPr/>
        </p:nvSpPr>
        <p:spPr>
          <a:xfrm>
            <a:off x="5862638" y="4567595"/>
            <a:ext cx="2905006" cy="1066205"/>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Highly accurate predictive analysis to anticipate and prevent criminal activities.</a:t>
            </a:r>
            <a:endParaRPr lang="en-US" sz="1750" dirty="0"/>
          </a:p>
        </p:txBody>
      </p:sp>
      <p:sp>
        <p:nvSpPr>
          <p:cNvPr id="11" name="Text 8"/>
          <p:cNvSpPr/>
          <p:nvPr/>
        </p:nvSpPr>
        <p:spPr>
          <a:xfrm>
            <a:off x="9100899" y="3143012"/>
            <a:ext cx="2905125" cy="666512"/>
          </a:xfrm>
          <a:prstGeom prst="rect">
            <a:avLst/>
          </a:prstGeom>
          <a:noFill/>
          <a:ln/>
        </p:spPr>
        <p:txBody>
          <a:bodyPr wrap="none" rtlCol="0" anchor="t"/>
          <a:lstStyle/>
          <a:p>
            <a:pPr marL="0" indent="0" algn="ctr">
              <a:lnSpc>
                <a:spcPts val="5249"/>
              </a:lnSpc>
              <a:buNone/>
            </a:pPr>
            <a:r>
              <a:rPr lang="en-US" sz="2400" dirty="0">
                <a:solidFill>
                  <a:srgbClr val="DAD8E9"/>
                </a:solidFill>
                <a:latin typeface="Prompt" pitchFamily="34" charset="0"/>
                <a:ea typeface="Prompt" pitchFamily="34" charset="-122"/>
                <a:cs typeface="Prompt" pitchFamily="34" charset="-120"/>
              </a:rPr>
              <a:t>Seamless Integration</a:t>
            </a:r>
            <a:endParaRPr lang="en-US" sz="2400" dirty="0"/>
          </a:p>
        </p:txBody>
      </p:sp>
      <p:sp>
        <p:nvSpPr>
          <p:cNvPr id="12" name="Text 9"/>
          <p:cNvSpPr/>
          <p:nvPr/>
        </p:nvSpPr>
        <p:spPr>
          <a:xfrm>
            <a:off x="9100899" y="4087178"/>
            <a:ext cx="2905125" cy="694373"/>
          </a:xfrm>
          <a:prstGeom prst="rect">
            <a:avLst/>
          </a:prstGeom>
          <a:noFill/>
          <a:ln/>
        </p:spPr>
        <p:txBody>
          <a:bodyPr wrap="square" rtlCol="0" anchor="t"/>
          <a:lstStyle/>
          <a:p>
            <a:pPr marL="0" indent="0" algn="ctr">
              <a:lnSpc>
                <a:spcPts val="2734"/>
              </a:lnSpc>
              <a:buNone/>
            </a:pPr>
            <a:r>
              <a:rPr lang="en-US" sz="2187" dirty="0">
                <a:solidFill>
                  <a:srgbClr val="DAD8E9"/>
                </a:solidFill>
                <a:latin typeface="Prompt" pitchFamily="34" charset="0"/>
                <a:ea typeface="Prompt" pitchFamily="34" charset="-122"/>
                <a:cs typeface="Prompt" pitchFamily="34" charset="-120"/>
              </a:rPr>
              <a:t>Integration Capabilities</a:t>
            </a:r>
            <a:endParaRPr lang="en-US" sz="2187" dirty="0"/>
          </a:p>
        </p:txBody>
      </p:sp>
      <p:sp>
        <p:nvSpPr>
          <p:cNvPr id="13" name="Text 10"/>
          <p:cNvSpPr/>
          <p:nvPr/>
        </p:nvSpPr>
        <p:spPr>
          <a:xfrm>
            <a:off x="9100899" y="4914781"/>
            <a:ext cx="2905125" cy="1421606"/>
          </a:xfrm>
          <a:prstGeom prst="rect">
            <a:avLst/>
          </a:prstGeom>
          <a:noFill/>
          <a:ln/>
        </p:spPr>
        <p:txBody>
          <a:bodyPr wrap="square" rtlCol="0" anchor="t"/>
          <a:lstStyle/>
          <a:p>
            <a:pPr marL="0" indent="0" algn="ctr">
              <a:lnSpc>
                <a:spcPts val="2799"/>
              </a:lnSpc>
              <a:buNone/>
            </a:pPr>
            <a:r>
              <a:rPr lang="en-US" sz="1750" dirty="0">
                <a:solidFill>
                  <a:srgbClr val="DAD8E9"/>
                </a:solidFill>
                <a:latin typeface="Mukta" pitchFamily="34" charset="0"/>
                <a:ea typeface="Mukta" pitchFamily="34" charset="-122"/>
                <a:cs typeface="Mukta" pitchFamily="34" charset="-120"/>
              </a:rPr>
              <a:t>Seamless integration with existing law enforcement systems and processes for enhanced efficiency.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607</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rashmimanani22@outlook.com</cp:lastModifiedBy>
  <cp:revision>2</cp:revision>
  <dcterms:created xsi:type="dcterms:W3CDTF">2024-02-19T07:53:00Z</dcterms:created>
  <dcterms:modified xsi:type="dcterms:W3CDTF">2024-02-19T07:59:30Z</dcterms:modified>
</cp:coreProperties>
</file>